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1" r:id="rId1"/>
  </p:sldMasterIdLst>
  <p:notesMasterIdLst>
    <p:notesMasterId r:id="rId17"/>
  </p:notesMasterIdLst>
  <p:sldIdLst>
    <p:sldId id="567" r:id="rId2"/>
    <p:sldId id="568" r:id="rId3"/>
    <p:sldId id="575" r:id="rId4"/>
    <p:sldId id="579" r:id="rId5"/>
    <p:sldId id="576" r:id="rId6"/>
    <p:sldId id="591" r:id="rId7"/>
    <p:sldId id="599" r:id="rId8"/>
    <p:sldId id="577" r:id="rId9"/>
    <p:sldId id="600" r:id="rId10"/>
    <p:sldId id="593" r:id="rId11"/>
    <p:sldId id="594" r:id="rId12"/>
    <p:sldId id="595" r:id="rId13"/>
    <p:sldId id="596" r:id="rId14"/>
    <p:sldId id="597" r:id="rId15"/>
    <p:sldId id="598" r:id="rId16"/>
  </p:sldIdLst>
  <p:sldSz cx="12192000" cy="6858000"/>
  <p:notesSz cx="6805613" cy="99393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46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2976">
          <p15:clr>
            <a:srgbClr val="A4A3A4"/>
          </p15:clr>
        </p15:guide>
        <p15:guide id="5" orient="horz" pos="3385">
          <p15:clr>
            <a:srgbClr val="A4A3A4"/>
          </p15:clr>
        </p15:guide>
        <p15:guide id="6" orient="horz" pos="3793">
          <p15:clr>
            <a:srgbClr val="A4A3A4"/>
          </p15:clr>
        </p15:guide>
        <p15:guide id="7" pos="869">
          <p15:clr>
            <a:srgbClr val="A4A3A4"/>
          </p15:clr>
        </p15:guide>
        <p15:guide id="8" pos="7242">
          <p15:clr>
            <a:srgbClr val="A4A3A4"/>
          </p15:clr>
        </p15:guide>
        <p15:guide id="9" pos="6834">
          <p15:clr>
            <a:srgbClr val="A4A3A4"/>
          </p15:clr>
        </p15:guide>
        <p15:guide id="10" pos="415">
          <p15:clr>
            <a:srgbClr val="A4A3A4"/>
          </p15:clr>
        </p15:guide>
        <p15:guide id="11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陈平云" initials="陈平云" lastIdx="2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CCFF"/>
    <a:srgbClr val="FFFFCC"/>
    <a:srgbClr val="00B0F0"/>
    <a:srgbClr val="69A4D9"/>
    <a:srgbClr val="FBE5D6"/>
    <a:srgbClr val="F8D7CD"/>
    <a:srgbClr val="005EA8"/>
    <a:srgbClr val="ED7D31"/>
    <a:srgbClr val="B06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6827" autoAdjust="0"/>
  </p:normalViewPr>
  <p:slideViewPr>
    <p:cSldViewPr snapToGrid="0" showGuides="1">
      <p:cViewPr>
        <p:scale>
          <a:sx n="140" d="100"/>
          <a:sy n="140" d="100"/>
        </p:scale>
        <p:origin x="-72" y="546"/>
      </p:cViewPr>
      <p:guideLst>
        <p:guide orient="horz" pos="2160"/>
        <p:guide orient="horz" pos="346"/>
        <p:guide orient="horz" pos="3974"/>
        <p:guide orient="horz" pos="2976"/>
        <p:guide orient="horz" pos="3385"/>
        <p:guide orient="horz" pos="3793"/>
        <p:guide pos="869"/>
        <p:guide pos="7242"/>
        <p:guide pos="6834"/>
        <p:guide pos="415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0" d="100"/>
        <a:sy n="60" d="100"/>
      </p:scale>
      <p:origin x="0" y="-20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869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869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E4CB4803-57AC-41CE-A9B7-1D6740ADC9AA}" type="datetimeFigureOut">
              <a:rPr lang="zh-CN" altLang="en-US" smtClean="0"/>
              <a:pPr/>
              <a:t>2023/12/14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106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099" cy="49869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4940" y="9440647"/>
            <a:ext cx="2949099" cy="49869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E61B333D-3134-4164-83EB-094410C6C47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268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5E8B5-6852-444A-904A-A16BD8AF899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6634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441325"/>
            <a:ext cx="8515350" cy="62547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9439-754C-4852-8C15-E55FDD5FF212}" type="datetimeFigureOut">
              <a:rPr lang="zh-CN" altLang="en-US" smtClean="0"/>
              <a:pPr/>
              <a:t>2023/12/14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2D7B-98BC-4C60-B950-8F35C82B00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3"/>
          </p:nvPr>
        </p:nvSpPr>
        <p:spPr>
          <a:xfrm>
            <a:off x="1244600" y="1155700"/>
            <a:ext cx="9817100" cy="6985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25000"/>
              </a:lnSpc>
              <a:spcBef>
                <a:spcPts val="300"/>
              </a:spcBef>
              <a:spcAft>
                <a:spcPts val="300"/>
              </a:spcAft>
              <a:buNone/>
              <a:defRPr sz="1400" i="1" u="sng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441325"/>
            <a:ext cx="8515350" cy="62547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9439-754C-4852-8C15-E55FDD5FF212}" type="datetimeFigureOut">
              <a:rPr lang="zh-CN" altLang="en-US" smtClean="0"/>
              <a:pPr/>
              <a:t>2023/12/14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2D7B-98BC-4C60-B950-8F35C82B00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09439-754C-4852-8C15-E55FDD5FF212}" type="datetimeFigureOut">
              <a:rPr lang="zh-CN" altLang="en-US" smtClean="0"/>
              <a:pPr/>
              <a:t>2023/12/14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12D7B-98BC-4C60-B950-8F35C82B00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b="1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47848" y="2090877"/>
            <a:ext cx="809630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物资管理使用</a:t>
            </a:r>
            <a:r>
              <a:rPr lang="zh-CN" altLang="en-US" sz="36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操作培训</a:t>
            </a:r>
            <a:endParaRPr lang="en-US" altLang="zh-CN" sz="36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3600" b="1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2023</a:t>
            </a:r>
            <a:r>
              <a:rPr lang="zh-CN" altLang="en-US" sz="3600" b="1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年度</a:t>
            </a:r>
            <a:r>
              <a:rPr lang="zh-CN" altLang="en-US" sz="36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sz="36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endParaRPr lang="en-US" altLang="zh-CN" sz="3200" b="1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3" descr="D:\TDDOWNLOAD\win8风格图标\PNG\Communications\Blue\MB_0018_note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012" y="3877213"/>
            <a:ext cx="920866" cy="92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iamisis\Desktop\MetroStation_2.0_XiaZaiBa\metrostation_by_yankoa-d312tty\PNG\Others\Blue\MB_0001_p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169" y="3855362"/>
            <a:ext cx="932282" cy="93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iamisis\Desktop\MetroStation_2.0_XiaZaiBa\metrostation_by_yankoa-d312tty\PNG\Network\Blue\MB_0036_searc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455" y="3877213"/>
            <a:ext cx="917715" cy="9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iamisis\Desktop\MetroStation_2.0_XiaZaiBa\metrostation_by_yankoa-d312tty\PNG\Suites\Blue\MB_0029_program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66" y="3855362"/>
            <a:ext cx="932282" cy="93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iamisis\Desktop\MetroStation_2.0_XiaZaiBa\metrostation_by_yankoa-d312tty\PNG\Media\Blue\MB_0018_view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448" y="3855362"/>
            <a:ext cx="932282" cy="93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Users\iamisis\Desktop\MetroStation_2.0_XiaZaiBa\metrostation_by_yankoa-d312tty\PNG\Navigation\blue\MB_0014_world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730" y="3866288"/>
            <a:ext cx="932282" cy="93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六、生成</a:t>
            </a:r>
            <a:r>
              <a:rPr lang="en-US" altLang="zh-CN" smtClean="0"/>
              <a:t>OA</a:t>
            </a:r>
            <a:r>
              <a:rPr lang="zh-CN" altLang="en-US" smtClean="0"/>
              <a:t>行政文件审批</a:t>
            </a:r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556" y="2098630"/>
            <a:ext cx="5442444" cy="379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644447" y="1003157"/>
            <a:ext cx="82436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mtClean="0"/>
              <a:t>1.</a:t>
            </a:r>
            <a:r>
              <a:rPr lang="zh-CN" altLang="zh-CN" smtClean="0"/>
              <a:t>在</a:t>
            </a:r>
            <a:r>
              <a:rPr lang="zh-CN" altLang="en-US" smtClean="0"/>
              <a:t>登录界面点击行政办公模块</a:t>
            </a:r>
            <a:r>
              <a:rPr lang="zh-CN" altLang="zh-CN" smtClean="0"/>
              <a:t>，</a:t>
            </a:r>
            <a:r>
              <a:rPr lang="zh-CN" altLang="en-US" smtClean="0"/>
              <a:t>点击办公</a:t>
            </a:r>
            <a:r>
              <a:rPr lang="zh-CN" altLang="zh-CN" smtClean="0"/>
              <a:t>，</a:t>
            </a:r>
            <a:r>
              <a:rPr lang="zh-CN" altLang="zh-CN"/>
              <a:t>进入如下</a:t>
            </a:r>
            <a:r>
              <a:rPr lang="zh-CN" altLang="zh-CN" smtClean="0"/>
              <a:t>界面</a:t>
            </a:r>
            <a:r>
              <a:rPr lang="zh-CN" altLang="en-US" smtClean="0"/>
              <a:t>：</a:t>
            </a:r>
            <a:endParaRPr lang="en-US" altLang="zh-CN" smtClean="0"/>
          </a:p>
          <a:p>
            <a:r>
              <a:rPr lang="en-US" altLang="zh-CN"/>
              <a:t> </a:t>
            </a:r>
            <a:r>
              <a:rPr lang="en-US" altLang="zh-CN" smtClean="0"/>
              <a:t>  </a:t>
            </a:r>
            <a:r>
              <a:rPr lang="zh-CN" altLang="en-US" smtClean="0"/>
              <a:t>点击生成好了</a:t>
            </a:r>
            <a:r>
              <a:rPr lang="en-US" altLang="zh-CN" smtClean="0"/>
              <a:t>OA</a:t>
            </a:r>
            <a:r>
              <a:rPr lang="zh-CN" altLang="en-US" smtClean="0"/>
              <a:t>文件，可以查看自动生成的附件清单及主体表单进行审批处理</a:t>
            </a:r>
            <a:endParaRPr lang="en-US" altLang="zh-CN" smtClean="0"/>
          </a:p>
          <a:p>
            <a:endParaRPr lang="zh-CN" alt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70" y="2098630"/>
            <a:ext cx="4670612" cy="320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2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七、采购情况管理</a:t>
            </a:r>
            <a:endParaRPr lang="zh-CN" altLang="en-US"/>
          </a:p>
        </p:txBody>
      </p:sp>
      <p:pic>
        <p:nvPicPr>
          <p:cNvPr id="5122" name="图片 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84224"/>
            <a:ext cx="5805487" cy="323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52680" y="903656"/>
            <a:ext cx="494558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zh-CN" altLang="zh-CN" sz="1400"/>
              <a:t>点击采购管理，采购情况管理，进入如下界面</a:t>
            </a:r>
            <a:r>
              <a:rPr lang="zh-CN" altLang="zh-CN" sz="1400" smtClean="0"/>
              <a:t>：</a:t>
            </a:r>
            <a:endParaRPr lang="en-US" altLang="zh-CN" sz="1400" smtClean="0"/>
          </a:p>
          <a:p>
            <a:pPr lvl="1"/>
            <a:r>
              <a:rPr lang="zh-CN" altLang="zh-CN" sz="1400"/>
              <a:t>点击左侧待选的采购单据列表（红字边框</a:t>
            </a:r>
            <a:r>
              <a:rPr lang="en-US" altLang="zh-CN" sz="1400"/>
              <a:t>1</a:t>
            </a:r>
            <a:r>
              <a:rPr lang="zh-CN" altLang="zh-CN" sz="1400"/>
              <a:t>部分）</a:t>
            </a:r>
          </a:p>
          <a:p>
            <a:r>
              <a:rPr lang="en-US" altLang="zh-CN" sz="1400" smtClean="0"/>
              <a:t>        </a:t>
            </a:r>
            <a:r>
              <a:rPr lang="zh-CN" altLang="zh-CN" sz="1400" smtClean="0"/>
              <a:t>点击</a:t>
            </a:r>
            <a:r>
              <a:rPr lang="zh-CN" altLang="zh-CN" sz="1400"/>
              <a:t>右侧显示单据明细前面的 序号列（红字边框</a:t>
            </a:r>
            <a:r>
              <a:rPr lang="en-US" altLang="zh-CN" sz="1400"/>
              <a:t>2</a:t>
            </a:r>
            <a:r>
              <a:rPr lang="zh-CN" altLang="zh-CN" sz="1400"/>
              <a:t>部分）</a:t>
            </a:r>
          </a:p>
          <a:p>
            <a:r>
              <a:rPr lang="en-US" altLang="zh-CN" sz="1400" smtClean="0"/>
              <a:t>        </a:t>
            </a:r>
            <a:r>
              <a:rPr lang="zh-CN" altLang="zh-CN" sz="1400" smtClean="0"/>
              <a:t>点击</a:t>
            </a:r>
            <a:r>
              <a:rPr lang="zh-CN" altLang="zh-CN" sz="1400"/>
              <a:t>下方 采购情况输入</a:t>
            </a:r>
            <a:r>
              <a:rPr lang="en-US" altLang="zh-CN" sz="1400"/>
              <a:t>/</a:t>
            </a:r>
            <a:r>
              <a:rPr lang="zh-CN" altLang="zh-CN" sz="1400"/>
              <a:t>查看（红字边框</a:t>
            </a:r>
            <a:r>
              <a:rPr lang="en-US" altLang="zh-CN" sz="1400"/>
              <a:t>3</a:t>
            </a:r>
            <a:r>
              <a:rPr lang="zh-CN" altLang="zh-CN" sz="1400" smtClean="0"/>
              <a:t>部分</a:t>
            </a:r>
            <a:r>
              <a:rPr lang="zh-CN" altLang="en-US" sz="1400" smtClean="0"/>
              <a:t>）</a:t>
            </a:r>
            <a:endParaRPr lang="zh-CN" altLang="zh-CN" sz="1400"/>
          </a:p>
        </p:txBody>
      </p:sp>
      <p:pic>
        <p:nvPicPr>
          <p:cNvPr id="5123" name="图片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328" y="1940538"/>
            <a:ext cx="5954712" cy="326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239435" y="89068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zh-CN" altLang="zh-CN" sz="1400"/>
              <a:t>依次输入：</a:t>
            </a:r>
          </a:p>
          <a:p>
            <a:r>
              <a:rPr lang="zh-CN" altLang="zh-CN" sz="1400"/>
              <a:t>实际采购数量，采购单据，采购金额合计（红色边框</a:t>
            </a:r>
            <a:r>
              <a:rPr lang="en-US" altLang="zh-CN" sz="1400"/>
              <a:t>1</a:t>
            </a:r>
            <a:r>
              <a:rPr lang="zh-CN" altLang="zh-CN" sz="1400"/>
              <a:t>部分）</a:t>
            </a:r>
          </a:p>
          <a:p>
            <a:r>
              <a:rPr lang="zh-CN" altLang="zh-CN" sz="1400"/>
              <a:t>供应商，供应商开户银行，银行账号，发票号等，已现金支付 勾选 已现金支付（红色边框</a:t>
            </a:r>
            <a:r>
              <a:rPr lang="en-US" altLang="zh-CN" sz="1400"/>
              <a:t>2</a:t>
            </a:r>
            <a:r>
              <a:rPr lang="zh-CN" altLang="zh-CN" sz="1400"/>
              <a:t>部分）</a:t>
            </a:r>
          </a:p>
        </p:txBody>
      </p:sp>
      <p:sp>
        <p:nvSpPr>
          <p:cNvPr id="5" name="矩形 4"/>
          <p:cNvSpPr/>
          <p:nvPr/>
        </p:nvSpPr>
        <p:spPr>
          <a:xfrm>
            <a:off x="457199" y="5568603"/>
            <a:ext cx="10856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</a:rPr>
              <a:t>PS</a:t>
            </a:r>
            <a:r>
              <a:rPr lang="zh-CN" altLang="zh-CN">
                <a:solidFill>
                  <a:srgbClr val="FF0000"/>
                </a:solidFill>
              </a:rPr>
              <a:t>：如实际采购数量与申请采购数量不一致，需重新分配 入库数量 与 实际采购数量 一致。</a:t>
            </a:r>
            <a:endParaRPr lang="zh-CN" altLang="zh-CN" sz="1200">
              <a:solidFill>
                <a:srgbClr val="FF0000"/>
              </a:solidFill>
            </a:endParaRPr>
          </a:p>
          <a:p>
            <a:pPr lvl="1"/>
            <a:r>
              <a:rPr lang="zh-CN" altLang="zh-CN">
                <a:solidFill>
                  <a:srgbClr val="FF0000"/>
                </a:solidFill>
              </a:rPr>
              <a:t>点击 查看</a:t>
            </a:r>
            <a:r>
              <a:rPr lang="en-US" altLang="zh-CN">
                <a:solidFill>
                  <a:srgbClr val="FF0000"/>
                </a:solidFill>
              </a:rPr>
              <a:t>/</a:t>
            </a:r>
            <a:r>
              <a:rPr lang="zh-CN" altLang="zh-CN">
                <a:solidFill>
                  <a:srgbClr val="FF0000"/>
                </a:solidFill>
              </a:rPr>
              <a:t>重新分配入库数量（红色边框</a:t>
            </a:r>
            <a:r>
              <a:rPr lang="en-US" altLang="zh-CN">
                <a:solidFill>
                  <a:srgbClr val="FF0000"/>
                </a:solidFill>
              </a:rPr>
              <a:t>3</a:t>
            </a:r>
            <a:r>
              <a:rPr lang="zh-CN" altLang="zh-CN">
                <a:solidFill>
                  <a:srgbClr val="FF0000"/>
                </a:solidFill>
              </a:rPr>
              <a:t>部分）</a:t>
            </a:r>
            <a:endParaRPr lang="zh-CN" altLang="zh-CN" sz="1200">
              <a:solidFill>
                <a:srgbClr val="FF0000"/>
              </a:solidFill>
            </a:endParaRPr>
          </a:p>
          <a:p>
            <a:r>
              <a:rPr lang="en-US" altLang="zh-CN" smtClean="0">
                <a:solidFill>
                  <a:srgbClr val="FF0000"/>
                </a:solidFill>
              </a:rPr>
              <a:t>         </a:t>
            </a:r>
            <a:r>
              <a:rPr lang="zh-CN" altLang="zh-CN" smtClean="0">
                <a:solidFill>
                  <a:srgbClr val="FF0000"/>
                </a:solidFill>
              </a:rPr>
              <a:t>有</a:t>
            </a:r>
            <a:r>
              <a:rPr lang="zh-CN" altLang="zh-CN">
                <a:solidFill>
                  <a:srgbClr val="FF0000"/>
                </a:solidFill>
              </a:rPr>
              <a:t>付款计划的可在下方维护付款计划（红色边框</a:t>
            </a:r>
            <a:r>
              <a:rPr lang="en-US" altLang="zh-CN">
                <a:solidFill>
                  <a:srgbClr val="FF0000"/>
                </a:solidFill>
              </a:rPr>
              <a:t>4</a:t>
            </a:r>
            <a:r>
              <a:rPr lang="zh-CN" altLang="zh-CN">
                <a:solidFill>
                  <a:srgbClr val="FF0000"/>
                </a:solidFill>
              </a:rPr>
              <a:t>部分）</a:t>
            </a:r>
            <a:endParaRPr lang="zh-CN" altLang="zh-CN" sz="1200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PS</a:t>
            </a:r>
            <a:r>
              <a:rPr lang="zh-CN" altLang="zh-CN">
                <a:solidFill>
                  <a:srgbClr val="FF0000"/>
                </a:solidFill>
              </a:rPr>
              <a:t>：金额必须与红色边框</a:t>
            </a:r>
            <a:r>
              <a:rPr lang="en-US" altLang="zh-CN">
                <a:solidFill>
                  <a:srgbClr val="FF0000"/>
                </a:solidFill>
              </a:rPr>
              <a:t>1</a:t>
            </a:r>
            <a:r>
              <a:rPr lang="zh-CN" altLang="zh-CN">
                <a:solidFill>
                  <a:srgbClr val="FF0000"/>
                </a:solidFill>
              </a:rPr>
              <a:t>部分的 金额合计 保持一致</a:t>
            </a:r>
            <a:endParaRPr lang="zh-CN" altLang="zh-CN" sz="1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8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八、采购付款处理</a:t>
            </a:r>
            <a:endParaRPr lang="zh-CN" altLang="en-US"/>
          </a:p>
        </p:txBody>
      </p:sp>
      <p:pic>
        <p:nvPicPr>
          <p:cNvPr id="6146" name="图片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15" y="1768715"/>
            <a:ext cx="577373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80682" y="1030051"/>
            <a:ext cx="64994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/>
              <a:t>点击采购管理，采购付款管理，进入如下</a:t>
            </a:r>
            <a:r>
              <a:rPr lang="zh-CN" altLang="zh-CN" sz="1400" smtClean="0"/>
              <a:t>界面</a:t>
            </a:r>
            <a:endParaRPr lang="en-US" altLang="zh-CN" sz="1400" smtClean="0"/>
          </a:p>
          <a:p>
            <a:r>
              <a:rPr lang="zh-CN" altLang="zh-CN" sz="1400"/>
              <a:t>根据采购付款计划中的付款方式，选择对应的报销</a:t>
            </a:r>
            <a:r>
              <a:rPr lang="zh-CN" altLang="zh-CN" sz="1400" smtClean="0"/>
              <a:t>单</a:t>
            </a:r>
            <a:endParaRPr lang="en-US" altLang="zh-CN" sz="1400" smtClean="0"/>
          </a:p>
          <a:p>
            <a:r>
              <a:rPr lang="zh-CN" altLang="zh-CN" sz="1400" smtClean="0"/>
              <a:t>（</a:t>
            </a:r>
            <a:r>
              <a:rPr lang="zh-CN" altLang="zh-CN" sz="1400"/>
              <a:t>现金支付为现金报销单，其余为银行</a:t>
            </a:r>
            <a:r>
              <a:rPr lang="en-US" altLang="zh-CN" sz="1400"/>
              <a:t>—</a:t>
            </a:r>
            <a:r>
              <a:rPr lang="zh-CN" altLang="zh-CN" sz="1400"/>
              <a:t>网上银行报销单）（红色边框</a:t>
            </a:r>
            <a:r>
              <a:rPr lang="en-US" altLang="zh-CN" sz="1400"/>
              <a:t>1</a:t>
            </a:r>
            <a:r>
              <a:rPr lang="zh-CN" altLang="zh-CN" sz="1400"/>
              <a:t>部分）</a:t>
            </a:r>
            <a:endParaRPr lang="zh-CN" altLang="en-US" sz="1400"/>
          </a:p>
        </p:txBody>
      </p:sp>
      <p:pic>
        <p:nvPicPr>
          <p:cNvPr id="6147" name="图片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824" y="1768715"/>
            <a:ext cx="56356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6449083" y="845385"/>
            <a:ext cx="5123518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/>
              <a:t>点击 银行</a:t>
            </a:r>
            <a:r>
              <a:rPr lang="en-US" altLang="zh-CN" sz="1400"/>
              <a:t>—</a:t>
            </a:r>
            <a:r>
              <a:rPr lang="zh-CN" altLang="zh-CN" sz="1400"/>
              <a:t>网上银行报销单，进入如下</a:t>
            </a:r>
            <a:r>
              <a:rPr lang="zh-CN" altLang="zh-CN" sz="1400" smtClean="0"/>
              <a:t>界面</a:t>
            </a:r>
            <a:r>
              <a:rPr lang="zh-CN" altLang="en-US" sz="1400" smtClean="0"/>
              <a:t>：</a:t>
            </a:r>
            <a:endParaRPr lang="en-US" altLang="zh-CN" sz="1400"/>
          </a:p>
          <a:p>
            <a:r>
              <a:rPr lang="zh-CN" altLang="zh-CN" sz="1400" smtClean="0"/>
              <a:t>在</a:t>
            </a:r>
            <a:r>
              <a:rPr lang="zh-CN" altLang="zh-CN" sz="1400"/>
              <a:t>左侧列表中点击本次申请报销的付款单据（红字边框</a:t>
            </a:r>
            <a:r>
              <a:rPr lang="en-US" altLang="zh-CN" sz="1400"/>
              <a:t>1</a:t>
            </a:r>
            <a:r>
              <a:rPr lang="zh-CN" altLang="zh-CN" sz="1400"/>
              <a:t>部分）</a:t>
            </a:r>
          </a:p>
          <a:p>
            <a:r>
              <a:rPr lang="zh-CN" altLang="zh-CN" sz="1400"/>
              <a:t>勾选 右侧显示单据的报销明细（红字边框</a:t>
            </a:r>
            <a:r>
              <a:rPr lang="en-US" altLang="zh-CN" sz="1400"/>
              <a:t>2</a:t>
            </a:r>
            <a:r>
              <a:rPr lang="zh-CN" altLang="zh-CN" sz="1400"/>
              <a:t>部分）</a:t>
            </a:r>
          </a:p>
          <a:p>
            <a:r>
              <a:rPr lang="zh-CN" altLang="zh-CN" sz="1400"/>
              <a:t>点击 添加至支付单中（红字边框</a:t>
            </a:r>
            <a:r>
              <a:rPr lang="en-US" altLang="zh-CN" sz="1400"/>
              <a:t>3</a:t>
            </a:r>
            <a:r>
              <a:rPr lang="zh-CN" altLang="zh-CN" sz="1400"/>
              <a:t>部分）</a:t>
            </a:r>
          </a:p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82387" y="5399441"/>
            <a:ext cx="10663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mtClean="0"/>
              <a:t>PS</a:t>
            </a:r>
            <a:r>
              <a:rPr lang="zh-CN" altLang="en-US"/>
              <a:t>、</a:t>
            </a:r>
            <a:r>
              <a:rPr lang="zh-CN" altLang="zh-CN" smtClean="0"/>
              <a:t>添加</a:t>
            </a:r>
            <a:r>
              <a:rPr lang="zh-CN" altLang="zh-CN"/>
              <a:t>完成后，点击 生成报销单（红色边框</a:t>
            </a:r>
            <a:r>
              <a:rPr lang="en-US" altLang="zh-CN"/>
              <a:t>1</a:t>
            </a:r>
            <a:r>
              <a:rPr lang="zh-CN" altLang="zh-CN"/>
              <a:t>部分）</a:t>
            </a:r>
          </a:p>
          <a:p>
            <a:r>
              <a:rPr lang="en-US" altLang="zh-CN" smtClean="0"/>
              <a:t>         </a:t>
            </a:r>
            <a:r>
              <a:rPr lang="zh-CN" altLang="zh-CN" smtClean="0"/>
              <a:t>点击 </a:t>
            </a:r>
            <a:r>
              <a:rPr lang="zh-CN" altLang="zh-CN"/>
              <a:t>是 完成报销单生成（红色边框</a:t>
            </a:r>
            <a:r>
              <a:rPr lang="en-US" altLang="zh-CN"/>
              <a:t>2</a:t>
            </a:r>
            <a:r>
              <a:rPr lang="zh-CN" altLang="zh-CN"/>
              <a:t>部分</a:t>
            </a:r>
            <a:r>
              <a:rPr lang="zh-CN" altLang="zh-CN" smtClean="0"/>
              <a:t>）</a:t>
            </a:r>
            <a:endParaRPr lang="en-US" altLang="zh-CN" smtClean="0"/>
          </a:p>
          <a:p>
            <a:r>
              <a:rPr lang="en-US" altLang="zh-CN" smtClean="0"/>
              <a:t>         </a:t>
            </a:r>
            <a:r>
              <a:rPr lang="zh-CN" altLang="zh-CN" smtClean="0">
                <a:solidFill>
                  <a:srgbClr val="FF0000"/>
                </a:solidFill>
              </a:rPr>
              <a:t>报销</a:t>
            </a:r>
            <a:r>
              <a:rPr lang="zh-CN" altLang="zh-CN">
                <a:solidFill>
                  <a:srgbClr val="FF0000"/>
                </a:solidFill>
              </a:rPr>
              <a:t>单生成完毕后，不要直接提交报销单，要回到</a:t>
            </a:r>
            <a:r>
              <a:rPr lang="zh-CN" altLang="zh-CN" smtClean="0">
                <a:solidFill>
                  <a:srgbClr val="FF0000"/>
                </a:solidFill>
              </a:rPr>
              <a:t>行政</a:t>
            </a:r>
            <a:r>
              <a:rPr lang="zh-CN" altLang="zh-CN">
                <a:solidFill>
                  <a:srgbClr val="FF0000"/>
                </a:solidFill>
              </a:rPr>
              <a:t>办公里面去修改相关信息提交 </a:t>
            </a:r>
          </a:p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1713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九、入库处理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314259" y="1030051"/>
            <a:ext cx="6499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smtClean="0"/>
              <a:t> </a:t>
            </a:r>
            <a:r>
              <a:rPr lang="zh-CN" altLang="zh-CN" sz="1400" smtClean="0"/>
              <a:t>点击</a:t>
            </a:r>
            <a:r>
              <a:rPr lang="zh-CN" altLang="zh-CN" sz="1400"/>
              <a:t>仓库管理，入库管理，进入如下</a:t>
            </a:r>
            <a:r>
              <a:rPr lang="zh-CN" altLang="zh-CN" sz="1400" smtClean="0"/>
              <a:t>界面</a:t>
            </a:r>
            <a:endParaRPr lang="en-US" altLang="zh-CN" sz="1400" smtClean="0"/>
          </a:p>
          <a:p>
            <a:r>
              <a:rPr lang="en-US" altLang="zh-CN" sz="1400"/>
              <a:t> </a:t>
            </a:r>
            <a:endParaRPr lang="zh-CN" altLang="en-US" sz="1400"/>
          </a:p>
        </p:txBody>
      </p:sp>
      <p:sp>
        <p:nvSpPr>
          <p:cNvPr id="5" name="矩形 4"/>
          <p:cNvSpPr/>
          <p:nvPr/>
        </p:nvSpPr>
        <p:spPr>
          <a:xfrm>
            <a:off x="934696" y="5380672"/>
            <a:ext cx="106635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zh-CN" smtClean="0"/>
              <a:t>PS</a:t>
            </a:r>
            <a:r>
              <a:rPr lang="zh-CN" altLang="en-US" smtClean="0"/>
              <a:t>、</a:t>
            </a:r>
            <a:r>
              <a:rPr lang="zh-CN" altLang="zh-CN"/>
              <a:t>点击 按条件检索，检索出待处理的单据（红色边框</a:t>
            </a:r>
            <a:r>
              <a:rPr lang="en-US" altLang="zh-CN"/>
              <a:t>1</a:t>
            </a:r>
            <a:r>
              <a:rPr lang="zh-CN" altLang="zh-CN"/>
              <a:t>部分）</a:t>
            </a:r>
            <a:endParaRPr lang="zh-CN" altLang="zh-CN" sz="1200"/>
          </a:p>
          <a:p>
            <a:r>
              <a:rPr lang="en-US" altLang="zh-CN" smtClean="0"/>
              <a:t>                 </a:t>
            </a:r>
            <a:r>
              <a:rPr lang="zh-CN" altLang="zh-CN" smtClean="0"/>
              <a:t>选择</a:t>
            </a:r>
            <a:r>
              <a:rPr lang="zh-CN" altLang="zh-CN"/>
              <a:t>状态为待入库，本次需入库的单据，点击明细前面的 序号列（红色边框</a:t>
            </a:r>
            <a:r>
              <a:rPr lang="en-US" altLang="zh-CN"/>
              <a:t>2</a:t>
            </a:r>
            <a:r>
              <a:rPr lang="zh-CN" altLang="zh-CN"/>
              <a:t>部分）</a:t>
            </a:r>
            <a:endParaRPr lang="zh-CN" altLang="zh-CN" sz="1200"/>
          </a:p>
          <a:p>
            <a:r>
              <a:rPr lang="en-US" altLang="zh-CN" smtClean="0"/>
              <a:t>                 </a:t>
            </a:r>
            <a:r>
              <a:rPr lang="zh-CN" altLang="zh-CN" smtClean="0"/>
              <a:t>输入 </a:t>
            </a:r>
            <a:r>
              <a:rPr lang="zh-CN" altLang="zh-CN"/>
              <a:t>本次入库数量，信息 后，点击 确定 按钮（红色边框</a:t>
            </a:r>
            <a:r>
              <a:rPr lang="en-US" altLang="zh-CN"/>
              <a:t>3</a:t>
            </a:r>
            <a:r>
              <a:rPr lang="zh-CN" altLang="zh-CN"/>
              <a:t>部分）</a:t>
            </a:r>
            <a:endParaRPr lang="zh-CN" altLang="zh-CN" sz="1200"/>
          </a:p>
          <a:p>
            <a:r>
              <a:rPr lang="en-US" altLang="zh-CN" smtClean="0"/>
              <a:t>                 </a:t>
            </a:r>
            <a:r>
              <a:rPr lang="zh-CN" altLang="zh-CN" smtClean="0"/>
              <a:t>确认</a:t>
            </a:r>
            <a:r>
              <a:rPr lang="zh-CN" altLang="zh-CN"/>
              <a:t>无误后</a:t>
            </a:r>
            <a:r>
              <a:rPr lang="zh-CN" altLang="zh-CN" smtClean="0"/>
              <a:t>完成</a:t>
            </a:r>
            <a:r>
              <a:rPr lang="zh-CN" altLang="en-US" smtClean="0"/>
              <a:t>，最后导出入库单。</a:t>
            </a:r>
            <a:endParaRPr lang="zh-CN" altLang="zh-CN" sz="1200"/>
          </a:p>
          <a:p>
            <a:endParaRPr lang="zh-CN" altLang="zh-CN"/>
          </a:p>
        </p:txBody>
      </p:sp>
      <p:pic>
        <p:nvPicPr>
          <p:cNvPr id="1026" name="图片 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84" y="1768715"/>
            <a:ext cx="59642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935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十、领用处理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0682" y="1030051"/>
            <a:ext cx="6499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/>
              <a:t>点击处理，领用处理，进入如下界面：</a:t>
            </a:r>
          </a:p>
          <a:p>
            <a:r>
              <a:rPr lang="en-US" altLang="zh-CN" sz="1400" smtClean="0"/>
              <a:t> </a:t>
            </a:r>
            <a:endParaRPr lang="zh-CN" altLang="en-US" sz="1400"/>
          </a:p>
        </p:txBody>
      </p:sp>
      <p:sp>
        <p:nvSpPr>
          <p:cNvPr id="4" name="矩形 3"/>
          <p:cNvSpPr/>
          <p:nvPr/>
        </p:nvSpPr>
        <p:spPr>
          <a:xfrm>
            <a:off x="6420877" y="845385"/>
            <a:ext cx="412645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/>
              <a:t>点击 新领用单（红色边框</a:t>
            </a:r>
            <a:r>
              <a:rPr lang="en-US" altLang="zh-CN" sz="1400"/>
              <a:t>1</a:t>
            </a:r>
            <a:r>
              <a:rPr lang="zh-CN" altLang="zh-CN" sz="1400"/>
              <a:t>部分），进入下界面：</a:t>
            </a:r>
          </a:p>
          <a:p>
            <a:r>
              <a:rPr lang="zh-CN" altLang="zh-CN" sz="1400"/>
              <a:t>在界面左侧 勾选 本次领用物品（红色边框</a:t>
            </a:r>
            <a:r>
              <a:rPr lang="en-US" altLang="zh-CN" sz="1400"/>
              <a:t>1</a:t>
            </a:r>
            <a:r>
              <a:rPr lang="zh-CN" altLang="zh-CN" sz="1400"/>
              <a:t>部分）</a:t>
            </a:r>
          </a:p>
          <a:p>
            <a:r>
              <a:rPr lang="zh-CN" altLang="zh-CN" sz="1400"/>
              <a:t>点击 添加至领用单（红色边框</a:t>
            </a:r>
            <a:r>
              <a:rPr lang="en-US" altLang="zh-CN" sz="1400"/>
              <a:t>2</a:t>
            </a:r>
            <a:r>
              <a:rPr lang="zh-CN" altLang="zh-CN" sz="1400"/>
              <a:t>部分）</a:t>
            </a:r>
          </a:p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82387" y="5399441"/>
            <a:ext cx="10663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mtClean="0"/>
              <a:t>PS</a:t>
            </a:r>
            <a:r>
              <a:rPr lang="zh-CN" altLang="en-US" smtClean="0"/>
              <a:t>、</a:t>
            </a:r>
            <a:r>
              <a:rPr lang="zh-CN" altLang="zh-CN"/>
              <a:t>点击 查看库存 可以检查当前物品库存量（红色边框</a:t>
            </a:r>
            <a:r>
              <a:rPr lang="en-US" altLang="zh-CN"/>
              <a:t>3</a:t>
            </a:r>
            <a:r>
              <a:rPr lang="zh-CN" altLang="zh-CN"/>
              <a:t>部分）</a:t>
            </a:r>
          </a:p>
          <a:p>
            <a:r>
              <a:rPr lang="en-US" altLang="zh-CN" smtClean="0"/>
              <a:t>         </a:t>
            </a:r>
            <a:r>
              <a:rPr lang="zh-CN" altLang="zh-CN" smtClean="0"/>
              <a:t>如</a:t>
            </a:r>
            <a:r>
              <a:rPr lang="zh-CN" altLang="zh-CN"/>
              <a:t>库存满足，直接点击 确定 完成领料（红色边框</a:t>
            </a:r>
            <a:r>
              <a:rPr lang="en-US" altLang="zh-CN"/>
              <a:t>4</a:t>
            </a:r>
            <a:r>
              <a:rPr lang="zh-CN" altLang="zh-CN"/>
              <a:t>部分</a:t>
            </a:r>
            <a:r>
              <a:rPr lang="zh-CN" altLang="zh-CN" smtClean="0"/>
              <a:t>）</a:t>
            </a:r>
            <a:endParaRPr lang="en-US" altLang="zh-CN" smtClean="0"/>
          </a:p>
          <a:p>
            <a:r>
              <a:rPr lang="en-US" altLang="zh-CN"/>
              <a:t> </a:t>
            </a:r>
            <a:r>
              <a:rPr lang="en-US" altLang="zh-CN" smtClean="0"/>
              <a:t>        </a:t>
            </a:r>
            <a:r>
              <a:rPr lang="zh-CN" altLang="en-US" smtClean="0"/>
              <a:t>最后导出领用出库单</a:t>
            </a:r>
            <a:endParaRPr lang="zh-CN" altLang="zh-CN"/>
          </a:p>
          <a:p>
            <a:endParaRPr lang="zh-CN" altLang="zh-CN"/>
          </a:p>
        </p:txBody>
      </p:sp>
      <p:pic>
        <p:nvPicPr>
          <p:cNvPr id="2050" name="图片 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7" y="1768715"/>
            <a:ext cx="5784850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图片 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64" y="1768715"/>
            <a:ext cx="5805487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19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十、</a:t>
            </a:r>
            <a:r>
              <a:rPr lang="zh-CN" altLang="zh-CN"/>
              <a:t>领料处理（领料出库）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0682" y="1030051"/>
            <a:ext cx="6499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/>
              <a:t>点击仓库处理，领料处理，进入如下界面：</a:t>
            </a:r>
          </a:p>
          <a:p>
            <a:endParaRPr lang="zh-CN" altLang="en-US" sz="1400"/>
          </a:p>
        </p:txBody>
      </p:sp>
      <p:sp>
        <p:nvSpPr>
          <p:cNvPr id="4" name="矩形 3"/>
          <p:cNvSpPr/>
          <p:nvPr/>
        </p:nvSpPr>
        <p:spPr>
          <a:xfrm>
            <a:off x="6420877" y="1030051"/>
            <a:ext cx="42659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/>
              <a:t>点击 新确认单（红色边框</a:t>
            </a:r>
            <a:r>
              <a:rPr lang="en-US" altLang="zh-CN" sz="1400"/>
              <a:t>1</a:t>
            </a:r>
            <a:r>
              <a:rPr lang="zh-CN" altLang="zh-CN" sz="1400"/>
              <a:t>部分），进入如下界面</a:t>
            </a:r>
            <a:r>
              <a:rPr lang="zh-CN" altLang="zh-CN" sz="1400" smtClean="0"/>
              <a:t>：</a:t>
            </a:r>
            <a:endParaRPr lang="en-US" altLang="zh-CN" sz="1400" smtClean="0"/>
          </a:p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82387" y="5399441"/>
            <a:ext cx="1066351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mtClean="0"/>
              <a:t>PS</a:t>
            </a:r>
            <a:r>
              <a:rPr lang="zh-CN" altLang="en-US" smtClean="0"/>
              <a:t>、</a:t>
            </a:r>
            <a:r>
              <a:rPr lang="zh-CN" altLang="zh-CN" smtClean="0"/>
              <a:t>输入领</a:t>
            </a:r>
            <a:r>
              <a:rPr lang="zh-CN" altLang="zh-CN"/>
              <a:t>用人或者领用单据</a:t>
            </a:r>
            <a:r>
              <a:rPr lang="zh-CN" altLang="zh-CN" smtClean="0"/>
              <a:t>信息进行</a:t>
            </a:r>
            <a:r>
              <a:rPr lang="zh-CN" altLang="zh-CN"/>
              <a:t>检索（红色边框</a:t>
            </a:r>
            <a:r>
              <a:rPr lang="en-US" altLang="zh-CN"/>
              <a:t>1</a:t>
            </a:r>
            <a:r>
              <a:rPr lang="zh-CN" altLang="zh-CN"/>
              <a:t>部分）</a:t>
            </a:r>
            <a:endParaRPr lang="zh-CN" altLang="zh-CN" sz="1200"/>
          </a:p>
          <a:p>
            <a:r>
              <a:rPr lang="en-US" altLang="zh-CN" smtClean="0"/>
              <a:t>        </a:t>
            </a:r>
            <a:r>
              <a:rPr lang="zh-CN" altLang="zh-CN" smtClean="0"/>
              <a:t>在</a:t>
            </a:r>
            <a:r>
              <a:rPr lang="zh-CN" altLang="zh-CN"/>
              <a:t>检索结果中，勾选 本次出库单据（红色边框</a:t>
            </a:r>
            <a:r>
              <a:rPr lang="en-US" altLang="zh-CN"/>
              <a:t>2</a:t>
            </a:r>
            <a:r>
              <a:rPr lang="zh-CN" altLang="zh-CN"/>
              <a:t>部分）</a:t>
            </a:r>
            <a:endParaRPr lang="zh-CN" altLang="zh-CN" sz="1200"/>
          </a:p>
          <a:p>
            <a:r>
              <a:rPr lang="en-US" altLang="zh-CN" smtClean="0"/>
              <a:t>        </a:t>
            </a:r>
            <a:r>
              <a:rPr lang="zh-CN" altLang="zh-CN" smtClean="0"/>
              <a:t>点击 </a:t>
            </a:r>
            <a:r>
              <a:rPr lang="zh-CN" altLang="zh-CN"/>
              <a:t>添加到确认单中（红色边框</a:t>
            </a:r>
            <a:r>
              <a:rPr lang="en-US" altLang="zh-CN"/>
              <a:t>3</a:t>
            </a:r>
            <a:r>
              <a:rPr lang="zh-CN" altLang="zh-CN"/>
              <a:t>部分）</a:t>
            </a:r>
            <a:endParaRPr lang="zh-CN" altLang="zh-CN" sz="1200"/>
          </a:p>
          <a:p>
            <a:r>
              <a:rPr lang="en-US" altLang="zh-CN" smtClean="0"/>
              <a:t>        </a:t>
            </a:r>
            <a:r>
              <a:rPr lang="zh-CN" altLang="zh-CN" smtClean="0"/>
              <a:t>添加</a:t>
            </a:r>
            <a:r>
              <a:rPr lang="zh-CN" altLang="zh-CN"/>
              <a:t>完成后，点击 确认 按钮（红色边框</a:t>
            </a:r>
            <a:r>
              <a:rPr lang="en-US" altLang="zh-CN"/>
              <a:t>4</a:t>
            </a:r>
            <a:r>
              <a:rPr lang="zh-CN" altLang="zh-CN"/>
              <a:t>部分）</a:t>
            </a:r>
            <a:endParaRPr lang="zh-CN" altLang="zh-CN" sz="1200"/>
          </a:p>
          <a:p>
            <a:endParaRPr lang="zh-CN" altLang="zh-CN"/>
          </a:p>
        </p:txBody>
      </p:sp>
      <p:pic>
        <p:nvPicPr>
          <p:cNvPr id="3074" name="图片 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11" y="1768715"/>
            <a:ext cx="5805487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图片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422" y="1768715"/>
            <a:ext cx="57848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47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WordArt 294"/>
          <p:cNvSpPr>
            <a:spLocks noChangeArrowheads="1" noChangeShapeType="1" noTextEdit="1"/>
          </p:cNvSpPr>
          <p:nvPr/>
        </p:nvSpPr>
        <p:spPr bwMode="auto">
          <a:xfrm>
            <a:off x="2058355" y="3569130"/>
            <a:ext cx="1171982" cy="152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CN" sz="3600" kern="1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3600" kern="1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3" descr="D:\TDDOWNLOAD\win8风格图标\PNG\Communications\Blue\MB_0018_not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613" y="234993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矩形 17"/>
          <p:cNvSpPr/>
          <p:nvPr/>
        </p:nvSpPr>
        <p:spPr>
          <a:xfrm>
            <a:off x="3234765" y="1638562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86765" y="1638562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38765" y="1638562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77319" y="1638562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229319" y="1638562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481319" y="1638562"/>
            <a:ext cx="252000" cy="502920"/>
          </a:xfrm>
          <a:prstGeom prst="rect">
            <a:avLst/>
          </a:prstGeom>
          <a:gradFill>
            <a:gsLst>
              <a:gs pos="0">
                <a:srgbClr val="04AEDA"/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3378715" y="168200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培训提纲</a:t>
            </a:r>
            <a:endParaRPr lang="zh-CN" altLang="en-US" sz="20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051109" y="1938784"/>
            <a:ext cx="2836994" cy="553212"/>
            <a:chOff x="4665654" y="460961"/>
            <a:chExt cx="2836994" cy="553212"/>
          </a:xfrm>
        </p:grpSpPr>
        <p:sp>
          <p:nvSpPr>
            <p:cNvPr id="26" name="矩形 25"/>
            <p:cNvSpPr/>
            <p:nvPr/>
          </p:nvSpPr>
          <p:spPr>
            <a:xfrm>
              <a:off x="4665654" y="486425"/>
              <a:ext cx="502920" cy="502602"/>
            </a:xfrm>
            <a:prstGeom prst="rect">
              <a:avLst/>
            </a:prstGeom>
            <a:gradFill>
              <a:gsLst>
                <a:gs pos="0">
                  <a:srgbClr val="04AEDA"/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1</a:t>
              </a:r>
              <a:endParaRPr lang="zh-CN" altLang="en-US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5364088" y="460961"/>
              <a:ext cx="2088232" cy="553212"/>
            </a:xfrm>
            <a:prstGeom prst="rect">
              <a:avLst/>
            </a:prstGeom>
            <a:gradFill>
              <a:gsLst>
                <a:gs pos="0">
                  <a:srgbClr val="04AEDA"/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TextBox 103"/>
            <p:cNvSpPr txBox="1"/>
            <p:nvPr/>
          </p:nvSpPr>
          <p:spPr>
            <a:xfrm>
              <a:off x="5562822" y="562652"/>
              <a:ext cx="19398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OA</a:t>
              </a:r>
              <a:r>
                <a:rPr lang="zh-CN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系统的安装登录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051109" y="2659113"/>
            <a:ext cx="2786666" cy="502602"/>
            <a:chOff x="4665654" y="1277696"/>
            <a:chExt cx="2786666" cy="502602"/>
          </a:xfrm>
        </p:grpSpPr>
        <p:sp>
          <p:nvSpPr>
            <p:cNvPr id="30" name="矩形 29"/>
            <p:cNvSpPr/>
            <p:nvPr/>
          </p:nvSpPr>
          <p:spPr>
            <a:xfrm>
              <a:off x="4665654" y="1277696"/>
              <a:ext cx="502920" cy="502602"/>
            </a:xfrm>
            <a:prstGeom prst="rect">
              <a:avLst/>
            </a:prstGeom>
            <a:gradFill>
              <a:gsLst>
                <a:gs pos="0">
                  <a:srgbClr val="04AEDA"/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364088" y="1280896"/>
              <a:ext cx="2088232" cy="495564"/>
            </a:xfrm>
            <a:prstGeom prst="rect">
              <a:avLst/>
            </a:prstGeom>
            <a:gradFill>
              <a:gsLst>
                <a:gs pos="0">
                  <a:srgbClr val="04AEDA"/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TextBox 114"/>
            <p:cNvSpPr txBox="1"/>
            <p:nvPr/>
          </p:nvSpPr>
          <p:spPr>
            <a:xfrm>
              <a:off x="5554171" y="1374368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物资基础</a:t>
              </a:r>
              <a:r>
                <a:rPr lang="zh-CN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知识介绍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051109" y="3401255"/>
            <a:ext cx="2786666" cy="502920"/>
            <a:chOff x="4665654" y="2571750"/>
            <a:chExt cx="2786666" cy="502920"/>
          </a:xfrm>
        </p:grpSpPr>
        <p:sp>
          <p:nvSpPr>
            <p:cNvPr id="42" name="矩形 41"/>
            <p:cNvSpPr/>
            <p:nvPr/>
          </p:nvSpPr>
          <p:spPr>
            <a:xfrm>
              <a:off x="4665654" y="2572068"/>
              <a:ext cx="502920" cy="502602"/>
            </a:xfrm>
            <a:prstGeom prst="rect">
              <a:avLst/>
            </a:prstGeom>
            <a:gradFill>
              <a:gsLst>
                <a:gs pos="0">
                  <a:srgbClr val="04AEDA"/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5354188" y="2571750"/>
              <a:ext cx="2098132" cy="502920"/>
            </a:xfrm>
            <a:prstGeom prst="rect">
              <a:avLst/>
            </a:prstGeom>
            <a:gradFill>
              <a:gsLst>
                <a:gs pos="0">
                  <a:srgbClr val="04AEDA"/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TextBox 136"/>
            <p:cNvSpPr txBox="1"/>
            <p:nvPr/>
          </p:nvSpPr>
          <p:spPr>
            <a:xfrm>
              <a:off x="5626179" y="2665222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流程应用介绍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6051109" y="4080459"/>
            <a:ext cx="2796566" cy="504671"/>
            <a:chOff x="4665654" y="3867894"/>
            <a:chExt cx="2796566" cy="504671"/>
          </a:xfrm>
        </p:grpSpPr>
        <p:sp>
          <p:nvSpPr>
            <p:cNvPr id="46" name="矩形 45"/>
            <p:cNvSpPr/>
            <p:nvPr/>
          </p:nvSpPr>
          <p:spPr>
            <a:xfrm>
              <a:off x="4665654" y="3869963"/>
              <a:ext cx="502920" cy="502602"/>
            </a:xfrm>
            <a:prstGeom prst="rect">
              <a:avLst/>
            </a:prstGeom>
            <a:gradFill>
              <a:gsLst>
                <a:gs pos="0">
                  <a:srgbClr val="04AEDA"/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16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4</a:t>
              </a:r>
              <a:endParaRPr lang="zh-CN" altLang="en-US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364088" y="3867894"/>
              <a:ext cx="2098132" cy="502920"/>
            </a:xfrm>
            <a:prstGeom prst="rect">
              <a:avLst/>
            </a:prstGeom>
            <a:gradFill>
              <a:gsLst>
                <a:gs pos="0">
                  <a:srgbClr val="04AEDA"/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</a:gradFill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TextBox 147"/>
            <p:cNvSpPr txBox="1"/>
            <p:nvPr/>
          </p:nvSpPr>
          <p:spPr>
            <a:xfrm>
              <a:off x="5625536" y="3950077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注意事项</a:t>
              </a:r>
              <a:endParaRPr lang="zh-CN" alt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</a:t>
            </a:r>
            <a:r>
              <a:rPr lang="zh-CN" altLang="en-US" dirty="0" smtClean="0"/>
              <a:t>、</a:t>
            </a:r>
            <a:r>
              <a:rPr lang="en-US" altLang="zh-CN" dirty="0" smtClean="0"/>
              <a:t>OA</a:t>
            </a:r>
            <a:r>
              <a:rPr lang="zh-CN" altLang="en-US" dirty="0" smtClean="0"/>
              <a:t>系统安装登录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505609" y="1215614"/>
            <a:ext cx="10284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1</a:t>
            </a:r>
            <a:r>
              <a:rPr lang="zh-CN" altLang="en-US" b="1" dirty="0" smtClean="0"/>
              <a:t>、</a:t>
            </a:r>
            <a:r>
              <a:rPr lang="en-US" altLang="zh-CN" b="1" dirty="0" smtClean="0"/>
              <a:t>OA</a:t>
            </a:r>
            <a:r>
              <a:rPr lang="zh-CN" altLang="en-US" b="1" dirty="0" smtClean="0"/>
              <a:t>系统电脑版安装</a:t>
            </a:r>
            <a:endParaRPr lang="en-US" altLang="zh-CN" b="1" dirty="0" smtClean="0"/>
          </a:p>
          <a:p>
            <a:r>
              <a:rPr lang="zh-CN" altLang="en-US" b="1" dirty="0" smtClean="0"/>
              <a:t>安装时注意在属性</a:t>
            </a:r>
            <a:r>
              <a:rPr lang="en-US" altLang="zh-CN" b="1" dirty="0" smtClean="0"/>
              <a:t>—</a:t>
            </a:r>
            <a:r>
              <a:rPr lang="zh-CN" altLang="en-US" b="1" dirty="0" smtClean="0"/>
              <a:t>兼容性中勾选相关选项，安装完成后见“图二”</a:t>
            </a:r>
            <a:endParaRPr lang="en-US" altLang="zh-CN" b="1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96" y="2454053"/>
            <a:ext cx="2054775" cy="38267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326" y="2457580"/>
            <a:ext cx="2904500" cy="38232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26445" y="3640048"/>
            <a:ext cx="1333948" cy="172123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913469" y="3862332"/>
            <a:ext cx="1333948" cy="1572979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68326" y="2155493"/>
            <a:ext cx="849789" cy="3020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图一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730654" y="2130886"/>
            <a:ext cx="849789" cy="3020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图二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9500" y="1207846"/>
            <a:ext cx="10284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2</a:t>
            </a:r>
            <a:r>
              <a:rPr lang="zh-CN" altLang="en-US" b="1" dirty="0" smtClean="0"/>
              <a:t>、</a:t>
            </a:r>
            <a:r>
              <a:rPr lang="en-US" altLang="zh-CN" b="1" dirty="0" smtClean="0"/>
              <a:t>OA</a:t>
            </a:r>
            <a:r>
              <a:rPr lang="zh-CN" altLang="en-US" b="1" dirty="0" smtClean="0"/>
              <a:t>系统手机版安装</a:t>
            </a:r>
            <a:endParaRPr lang="en-US" altLang="zh-CN" b="1" dirty="0" smtClean="0"/>
          </a:p>
          <a:p>
            <a:r>
              <a:rPr lang="zh-CN" altLang="en-US" b="1" dirty="0">
                <a:solidFill>
                  <a:srgbClr val="FF0000"/>
                </a:solidFill>
              </a:rPr>
              <a:t>手机</a:t>
            </a:r>
            <a:r>
              <a:rPr lang="zh-CN" altLang="en-US" b="1" dirty="0" smtClean="0">
                <a:solidFill>
                  <a:srgbClr val="FF0000"/>
                </a:solidFill>
              </a:rPr>
              <a:t>版仅限于审批，立项申请及审批后文件无法查阅！！！</a:t>
            </a:r>
            <a:endParaRPr lang="en-US" altLang="zh-CN" b="1" dirty="0" smtClean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68326" y="2155494"/>
            <a:ext cx="1456765" cy="2985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安卓版手机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999891" y="2130886"/>
            <a:ext cx="1443528" cy="3231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苹果</a:t>
            </a:r>
            <a:r>
              <a:rPr lang="zh-CN" altLang="en-US" dirty="0">
                <a:solidFill>
                  <a:srgbClr val="FF0000"/>
                </a:solidFill>
              </a:rPr>
              <a:t>手机</a:t>
            </a:r>
            <a:r>
              <a:rPr lang="zh-CN" altLang="en-US" dirty="0" smtClean="0">
                <a:solidFill>
                  <a:srgbClr val="FF0000"/>
                </a:solidFill>
              </a:rPr>
              <a:t>版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536" y="2747603"/>
            <a:ext cx="2489328" cy="87634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57" y="2604654"/>
            <a:ext cx="1938195" cy="344567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8269564" y="2130886"/>
            <a:ext cx="1443528" cy="32316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通用地址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标题 1"/>
          <p:cNvSpPr txBox="1">
            <a:spLocks/>
          </p:cNvSpPr>
          <p:nvPr/>
        </p:nvSpPr>
        <p:spPr>
          <a:xfrm>
            <a:off x="396688" y="0"/>
            <a:ext cx="8515350" cy="9466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mtClean="0"/>
              <a:t>一、</a:t>
            </a:r>
            <a:r>
              <a:rPr lang="en-US" altLang="zh-CN" smtClean="0"/>
              <a:t>OA</a:t>
            </a:r>
            <a:r>
              <a:rPr lang="zh-CN" altLang="en-US" smtClean="0"/>
              <a:t>系统安装登录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132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5609" y="1215614"/>
            <a:ext cx="1028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OA</a:t>
            </a:r>
            <a:r>
              <a:rPr lang="zh-CN" altLang="en-US" b="1" dirty="0" smtClean="0"/>
              <a:t>系统登录</a:t>
            </a:r>
            <a:endParaRPr lang="en-US" altLang="zh-CN" b="1" dirty="0" smtClean="0"/>
          </a:p>
        </p:txBody>
      </p:sp>
      <p:sp>
        <p:nvSpPr>
          <p:cNvPr id="8" name="矩形 7"/>
          <p:cNvSpPr/>
          <p:nvPr/>
        </p:nvSpPr>
        <p:spPr>
          <a:xfrm>
            <a:off x="612289" y="1940340"/>
            <a:ext cx="2346064" cy="3020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输入账号、密码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31336" y="1940339"/>
            <a:ext cx="1395836" cy="30208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rgbClr val="FF0000"/>
                </a:solidFill>
              </a:rPr>
              <a:t>登录后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</a:t>
            </a:r>
            <a:r>
              <a:rPr lang="zh-CN" altLang="en-US" dirty="0" smtClean="0"/>
              <a:t>、</a:t>
            </a:r>
            <a:r>
              <a:rPr lang="en-US" altLang="zh-CN" dirty="0" smtClean="0"/>
              <a:t>OA</a:t>
            </a:r>
            <a:r>
              <a:rPr lang="zh-CN" altLang="en-US" dirty="0" smtClean="0"/>
              <a:t>系统安装登录</a:t>
            </a:r>
            <a:endParaRPr lang="zh-CN" alt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857" y="2382473"/>
            <a:ext cx="5322344" cy="331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8187" y="2357305"/>
            <a:ext cx="5354084" cy="333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272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二</a:t>
            </a:r>
            <a:r>
              <a:rPr lang="zh-CN" altLang="en-US" smtClean="0"/>
              <a:t>、出入库流程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167184" y="3077735"/>
            <a:ext cx="895350" cy="3834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</a:rPr>
              <a:t>领用处理</a:t>
            </a:r>
          </a:p>
        </p:txBody>
      </p:sp>
      <p:sp>
        <p:nvSpPr>
          <p:cNvPr id="4" name="圆柱形 3"/>
          <p:cNvSpPr/>
          <p:nvPr/>
        </p:nvSpPr>
        <p:spPr>
          <a:xfrm>
            <a:off x="4186242" y="1595851"/>
            <a:ext cx="904875" cy="420688"/>
          </a:xfrm>
          <a:prstGeom prst="ca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zh-CN" altLang="en-US" sz="1100">
                <a:solidFill>
                  <a:schemeClr val="tx1"/>
                </a:solidFill>
              </a:rPr>
              <a:t>库存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26261" y="2313226"/>
            <a:ext cx="1703398" cy="395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</a:rPr>
              <a:t>采购申请 （自行采购）</a:t>
            </a:r>
          </a:p>
        </p:txBody>
      </p:sp>
      <p:sp>
        <p:nvSpPr>
          <p:cNvPr id="6" name="矩形 5"/>
          <p:cNvSpPr/>
          <p:nvPr/>
        </p:nvSpPr>
        <p:spPr>
          <a:xfrm>
            <a:off x="6253160" y="3159545"/>
            <a:ext cx="895350" cy="3725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</a:rPr>
              <a:t>采购申请 审批</a:t>
            </a:r>
          </a:p>
        </p:txBody>
      </p:sp>
      <p:sp>
        <p:nvSpPr>
          <p:cNvPr id="7" name="矩形 6"/>
          <p:cNvSpPr/>
          <p:nvPr/>
        </p:nvSpPr>
        <p:spPr>
          <a:xfrm>
            <a:off x="8281984" y="4917601"/>
            <a:ext cx="895350" cy="6825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</a:rPr>
              <a:t>采购任务</a:t>
            </a:r>
            <a:r>
              <a:rPr lang="zh-CN" altLang="en-US" sz="1100">
                <a:solidFill>
                  <a:schemeClr val="tx1"/>
                </a:solidFill>
              </a:rPr>
              <a:t>单管理自动生成采购单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281984" y="6075594"/>
            <a:ext cx="896153" cy="408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</a:rPr>
              <a:t>采购情况 管理</a:t>
            </a:r>
          </a:p>
        </p:txBody>
      </p:sp>
      <p:sp>
        <p:nvSpPr>
          <p:cNvPr id="9" name="矩形 8"/>
          <p:cNvSpPr/>
          <p:nvPr/>
        </p:nvSpPr>
        <p:spPr>
          <a:xfrm>
            <a:off x="10401248" y="4143732"/>
            <a:ext cx="895350" cy="3759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zh-CN" altLang="en-US" sz="1100" dirty="0">
                <a:solidFill>
                  <a:srgbClr val="FF0066"/>
                </a:solidFill>
              </a:rPr>
              <a:t>入库处理</a:t>
            </a:r>
          </a:p>
        </p:txBody>
      </p:sp>
      <p:sp>
        <p:nvSpPr>
          <p:cNvPr id="10" name="上下箭头 9"/>
          <p:cNvSpPr/>
          <p:nvPr/>
        </p:nvSpPr>
        <p:spPr>
          <a:xfrm>
            <a:off x="4500566" y="2167357"/>
            <a:ext cx="257174" cy="849313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90908" y="4445420"/>
            <a:ext cx="895350" cy="4721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</a:rPr>
              <a:t>领料处理（出库）</a:t>
            </a:r>
          </a:p>
        </p:txBody>
      </p:sp>
      <p:sp>
        <p:nvSpPr>
          <p:cNvPr id="12" name="矩形 11"/>
          <p:cNvSpPr/>
          <p:nvPr/>
        </p:nvSpPr>
        <p:spPr>
          <a:xfrm>
            <a:off x="1433508" y="4445420"/>
            <a:ext cx="895350" cy="4721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</a:rPr>
              <a:t>退料处理</a:t>
            </a:r>
          </a:p>
        </p:txBody>
      </p:sp>
      <p:cxnSp>
        <p:nvCxnSpPr>
          <p:cNvPr id="13" name="肘形连接符 12"/>
          <p:cNvCxnSpPr>
            <a:endCxn id="5" idx="1"/>
          </p:cNvCxnSpPr>
          <p:nvPr/>
        </p:nvCxnSpPr>
        <p:spPr>
          <a:xfrm flipV="1">
            <a:off x="5062539" y="2511076"/>
            <a:ext cx="1963722" cy="81021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肘形连接符 13"/>
          <p:cNvCxnSpPr>
            <a:endCxn id="11" idx="0"/>
          </p:cNvCxnSpPr>
          <p:nvPr/>
        </p:nvCxnSpPr>
        <p:spPr>
          <a:xfrm rot="5400000">
            <a:off x="3790946" y="3615155"/>
            <a:ext cx="977902" cy="68262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肘形连接符 14"/>
          <p:cNvCxnSpPr/>
          <p:nvPr/>
        </p:nvCxnSpPr>
        <p:spPr>
          <a:xfrm>
            <a:off x="7148516" y="3310357"/>
            <a:ext cx="1133475" cy="132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>
            <a:stCxn id="7" idx="2"/>
            <a:endCxn id="8" idx="0"/>
          </p:cNvCxnSpPr>
          <p:nvPr/>
        </p:nvCxnSpPr>
        <p:spPr>
          <a:xfrm>
            <a:off x="8729659" y="5600185"/>
            <a:ext cx="402" cy="475409"/>
          </a:xfrm>
          <a:prstGeom prst="straightConnector1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cxn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6159838"/>
              </p:ext>
            </p:extLst>
          </p:nvPr>
        </p:nvGraphicFramePr>
        <p:xfrm>
          <a:off x="3094864" y="3788829"/>
          <a:ext cx="792088" cy="167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"/>
              </a:tblGrid>
              <a:tr h="130448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库存充足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9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68891"/>
              </p:ext>
            </p:extLst>
          </p:nvPr>
        </p:nvGraphicFramePr>
        <p:xfrm>
          <a:off x="5262566" y="2016539"/>
          <a:ext cx="257739" cy="8691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739"/>
              </a:tblGrid>
              <a:tr h="86914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100" u="none" strike="noStrike" dirty="0">
                          <a:effectLst/>
                        </a:rPr>
                        <a:t>库存不足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8" name="矩形 37"/>
          <p:cNvSpPr/>
          <p:nvPr/>
        </p:nvSpPr>
        <p:spPr>
          <a:xfrm>
            <a:off x="8283589" y="4118952"/>
            <a:ext cx="895350" cy="4007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en-US" altLang="zh-CN" sz="1100">
                <a:solidFill>
                  <a:schemeClr val="tx1"/>
                </a:solidFill>
              </a:rPr>
              <a:t>OA</a:t>
            </a:r>
            <a:r>
              <a:rPr lang="zh-CN" altLang="en-US" sz="1100">
                <a:solidFill>
                  <a:schemeClr val="tx1"/>
                </a:solidFill>
              </a:rPr>
              <a:t>审批通过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8281984" y="3077735"/>
            <a:ext cx="895350" cy="5725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zh-CN" altLang="en-US" sz="1100">
                <a:solidFill>
                  <a:schemeClr val="tx1"/>
                </a:solidFill>
              </a:rPr>
              <a:t>生成</a:t>
            </a:r>
            <a:r>
              <a:rPr lang="en-US" altLang="zh-CN" sz="1100">
                <a:solidFill>
                  <a:schemeClr val="tx1"/>
                </a:solidFill>
              </a:rPr>
              <a:t>OA</a:t>
            </a:r>
            <a:r>
              <a:rPr lang="zh-CN" altLang="en-US" sz="1100">
                <a:solidFill>
                  <a:schemeClr val="tx1"/>
                </a:solidFill>
              </a:rPr>
              <a:t>行政办公文件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>
            <a:off x="8726449" y="3634440"/>
            <a:ext cx="1605" cy="48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/>
          <p:nvPr/>
        </p:nvCxnSpPr>
        <p:spPr>
          <a:xfrm>
            <a:off x="8722436" y="4519702"/>
            <a:ext cx="4013" cy="397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>
            <a:stCxn id="8" idx="1"/>
          </p:cNvCxnSpPr>
          <p:nvPr/>
        </p:nvCxnSpPr>
        <p:spPr>
          <a:xfrm flipH="1">
            <a:off x="7179604" y="6279620"/>
            <a:ext cx="11023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矩形 62"/>
          <p:cNvSpPr/>
          <p:nvPr/>
        </p:nvSpPr>
        <p:spPr>
          <a:xfrm>
            <a:off x="6283451" y="6065756"/>
            <a:ext cx="896153" cy="408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zh-CN" altLang="en-US" sz="1100">
                <a:solidFill>
                  <a:schemeClr val="tx1"/>
                </a:solidFill>
              </a:rPr>
              <a:t>采购付款处理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638679" y="6075593"/>
            <a:ext cx="896153" cy="4080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zh-CN" altLang="en-US" sz="1100">
                <a:solidFill>
                  <a:schemeClr val="tx1"/>
                </a:solidFill>
              </a:rPr>
              <a:t>生成报销单</a:t>
            </a:r>
            <a:endParaRPr lang="zh-CN" altLang="en-US" sz="1100" dirty="0">
              <a:solidFill>
                <a:schemeClr val="tx1"/>
              </a:solidFill>
            </a:endParaRPr>
          </a:p>
        </p:txBody>
      </p:sp>
      <p:cxnSp>
        <p:nvCxnSpPr>
          <p:cNvPr id="65" name="直接箭头连接符 64"/>
          <p:cNvCxnSpPr>
            <a:stCxn id="63" idx="1"/>
          </p:cNvCxnSpPr>
          <p:nvPr/>
        </p:nvCxnSpPr>
        <p:spPr>
          <a:xfrm flipH="1">
            <a:off x="5534832" y="6269782"/>
            <a:ext cx="748619" cy="98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9" name="直接箭头连接符 2048"/>
          <p:cNvCxnSpPr>
            <a:stCxn id="38" idx="3"/>
            <a:endCxn id="9" idx="1"/>
          </p:cNvCxnSpPr>
          <p:nvPr/>
        </p:nvCxnSpPr>
        <p:spPr>
          <a:xfrm>
            <a:off x="9178939" y="4319327"/>
            <a:ext cx="1222309" cy="12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矩形 72"/>
          <p:cNvSpPr/>
          <p:nvPr/>
        </p:nvSpPr>
        <p:spPr>
          <a:xfrm>
            <a:off x="10401248" y="5112104"/>
            <a:ext cx="895350" cy="38343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</a:rPr>
              <a:t>领用处理</a:t>
            </a:r>
          </a:p>
        </p:txBody>
      </p:sp>
      <p:sp>
        <p:nvSpPr>
          <p:cNvPr id="75" name="矩形 74"/>
          <p:cNvSpPr/>
          <p:nvPr/>
        </p:nvSpPr>
        <p:spPr>
          <a:xfrm>
            <a:off x="17311588" y="5623039"/>
            <a:ext cx="895350" cy="375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FF0000"/>
                </a:solidFill>
              </a:rPr>
              <a:t>入库处理</a:t>
            </a:r>
          </a:p>
        </p:txBody>
      </p:sp>
      <p:sp>
        <p:nvSpPr>
          <p:cNvPr id="76" name="矩形 75"/>
          <p:cNvSpPr/>
          <p:nvPr/>
        </p:nvSpPr>
        <p:spPr>
          <a:xfrm>
            <a:off x="10401248" y="6090015"/>
            <a:ext cx="895350" cy="3595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9" tIns="45714" rIns="91429" bIns="45714" rtlCol="0" anchor="ctr"/>
          <a:lstStyle/>
          <a:p>
            <a:pPr algn="ctr"/>
            <a:r>
              <a:rPr lang="zh-CN" altLang="en-US" sz="1100" dirty="0">
                <a:solidFill>
                  <a:schemeClr val="tx1"/>
                </a:solidFill>
              </a:rPr>
              <a:t>领料处理（出库）</a:t>
            </a:r>
          </a:p>
        </p:txBody>
      </p:sp>
      <p:cxnSp>
        <p:nvCxnSpPr>
          <p:cNvPr id="2057" name="直接箭头连接符 2056"/>
          <p:cNvCxnSpPr>
            <a:stCxn id="9" idx="2"/>
            <a:endCxn id="73" idx="0"/>
          </p:cNvCxnSpPr>
          <p:nvPr/>
        </p:nvCxnSpPr>
        <p:spPr>
          <a:xfrm>
            <a:off x="10848923" y="4519701"/>
            <a:ext cx="0" cy="5924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9" name="直接箭头连接符 2058"/>
          <p:cNvCxnSpPr>
            <a:stCxn id="73" idx="2"/>
            <a:endCxn id="76" idx="0"/>
          </p:cNvCxnSpPr>
          <p:nvPr/>
        </p:nvCxnSpPr>
        <p:spPr>
          <a:xfrm>
            <a:off x="10848923" y="5495539"/>
            <a:ext cx="0" cy="5944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7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396" y="963487"/>
            <a:ext cx="10499156" cy="548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三、临时物品流程</a:t>
            </a:r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17311588" y="5623039"/>
            <a:ext cx="895350" cy="37596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rgbClr val="FF0000"/>
                </a:solidFill>
              </a:rPr>
              <a:t>入库处理</a:t>
            </a:r>
          </a:p>
        </p:txBody>
      </p:sp>
    </p:spTree>
    <p:extLst>
      <p:ext uri="{BB962C8B-B14F-4D97-AF65-F5344CB8AC3E}">
        <p14:creationId xmlns:p14="http://schemas.microsoft.com/office/powerpoint/2010/main" val="98433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四、物资采购系统</a:t>
            </a:r>
            <a:r>
              <a:rPr lang="zh-CN" altLang="en-US" dirty="0" smtClean="0"/>
              <a:t>基础知识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336145" y="4625503"/>
            <a:ext cx="3822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mtClean="0"/>
              <a:t>2</a:t>
            </a:r>
            <a:r>
              <a:rPr lang="zh-CN" altLang="en-US" b="1" smtClean="0"/>
              <a:t>、采购申请用途分为</a:t>
            </a:r>
            <a:r>
              <a:rPr lang="en-US" altLang="zh-CN" b="1" smtClean="0"/>
              <a:t>4</a:t>
            </a:r>
            <a:r>
              <a:rPr lang="zh-CN" altLang="en-US" b="1" smtClean="0"/>
              <a:t>类（工程维修、办公、劳防、保洁）</a:t>
            </a:r>
            <a:endParaRPr lang="en-US" altLang="zh-CN" b="1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17" y="985770"/>
            <a:ext cx="4482353" cy="346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/>
          <p:nvPr/>
        </p:nvSpPr>
        <p:spPr>
          <a:xfrm>
            <a:off x="2080473" y="2443907"/>
            <a:ext cx="1779134" cy="1303341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45" y="985770"/>
            <a:ext cx="5595376" cy="346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6940923" y="1607634"/>
            <a:ext cx="1405218" cy="1843777"/>
          </a:xfrm>
          <a:prstGeom prst="rect">
            <a:avLst/>
          </a:prstGeom>
          <a:noFill/>
          <a:ln w="190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7269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五、采购申请</a:t>
            </a:r>
            <a:endParaRPr lang="zh-CN" altLang="en-U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40659" y="994048"/>
            <a:ext cx="50381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457200" marR="0" lvl="1" indent="-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zh-CN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在软件界面依次点击 处理，采购申请，进入如下界面：</a:t>
            </a:r>
            <a:endParaRPr kumimoji="0" lang="zh-CN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33909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096000" y="549003"/>
            <a:ext cx="800156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667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266700" marR="0" lvl="1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2</a:t>
            </a:r>
            <a:r>
              <a:rPr lang="en-US" altLang="zh-CN" sz="1400" smtClean="0">
                <a:latin typeface="Calibri" pitchFamily="34" charset="0"/>
                <a:cs typeface="Calibri" pitchFamily="34" charset="0"/>
              </a:rPr>
              <a:t>. </a:t>
            </a:r>
            <a:r>
              <a:rPr kumimoji="0" lang="zh-CN" altLang="zh-CN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Calibri" pitchFamily="34" charset="0"/>
              </a:rPr>
              <a:t>点击 新增 按钮（红字边框部分），进入如下界面：</a:t>
            </a:r>
            <a:endParaRPr kumimoji="0" lang="zh-CN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eaLnBrk="0" hangingPunct="0"/>
            <a:r>
              <a:rPr lang="zh-CN" altLang="zh-CN" sz="1400"/>
              <a:t>依次输入 用途，仓库，采购方式，申请原因（红字边框</a:t>
            </a:r>
            <a:r>
              <a:rPr lang="en-US" altLang="zh-CN" sz="1400"/>
              <a:t>1</a:t>
            </a:r>
            <a:r>
              <a:rPr lang="zh-CN" altLang="zh-CN" sz="1400"/>
              <a:t>部分</a:t>
            </a:r>
            <a:r>
              <a:rPr lang="zh-CN" altLang="zh-CN" sz="1400" smtClean="0"/>
              <a:t>）</a:t>
            </a:r>
            <a:endParaRPr lang="en-US" altLang="zh-CN" sz="1400" smtClean="0"/>
          </a:p>
          <a:p>
            <a:pPr lvl="1"/>
            <a:r>
              <a:rPr lang="zh-CN" altLang="zh-CN" sz="1400" smtClean="0"/>
              <a:t>输入完成，进入如上界面：</a:t>
            </a:r>
          </a:p>
          <a:p>
            <a:r>
              <a:rPr lang="zh-CN" altLang="zh-CN" sz="1400" smtClean="0"/>
              <a:t>如</a:t>
            </a:r>
            <a:r>
              <a:rPr lang="zh-CN" altLang="zh-CN" sz="1400"/>
              <a:t>输入无误，可以点击提交</a:t>
            </a:r>
            <a:r>
              <a:rPr lang="zh-CN" altLang="zh-CN" sz="1400" smtClean="0"/>
              <a:t>，</a:t>
            </a:r>
            <a:r>
              <a:rPr lang="zh-CN" altLang="en-US" sz="1400" smtClean="0"/>
              <a:t>生成</a:t>
            </a:r>
            <a:r>
              <a:rPr lang="en-US" altLang="zh-CN" sz="1400" smtClean="0"/>
              <a:t>OA</a:t>
            </a:r>
            <a:r>
              <a:rPr lang="zh-CN" altLang="en-US" sz="1400" smtClean="0"/>
              <a:t>行政办公文件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3076" name="图片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83" y="1395242"/>
            <a:ext cx="5781675" cy="274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7"/>
          <p:cNvSpPr/>
          <p:nvPr/>
        </p:nvSpPr>
        <p:spPr>
          <a:xfrm>
            <a:off x="271055" y="4138253"/>
            <a:ext cx="120043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/>
              <a:t>PS</a:t>
            </a:r>
            <a:r>
              <a:rPr lang="zh-CN" altLang="zh-CN" sz="1400" smtClean="0"/>
              <a:t>：</a:t>
            </a:r>
            <a:endParaRPr lang="en-US" altLang="zh-CN" sz="1400" smtClean="0"/>
          </a:p>
          <a:p>
            <a:r>
              <a:rPr lang="en-US" altLang="zh-CN" sz="1400" smtClean="0"/>
              <a:t>      1.</a:t>
            </a:r>
            <a:r>
              <a:rPr lang="zh-CN" altLang="zh-CN" sz="1400" smtClean="0"/>
              <a:t>有</a:t>
            </a:r>
            <a:r>
              <a:rPr lang="zh-CN" altLang="zh-CN" sz="1400"/>
              <a:t>确定使用人员的采购为</a:t>
            </a:r>
            <a:r>
              <a:rPr lang="zh-CN" altLang="zh-CN" sz="1400" b="1">
                <a:solidFill>
                  <a:srgbClr val="FF0000"/>
                </a:solidFill>
              </a:rPr>
              <a:t>自行采购</a:t>
            </a:r>
            <a:r>
              <a:rPr lang="zh-CN" altLang="zh-CN" sz="1400"/>
              <a:t>（采购物品只能被申请人员领用）</a:t>
            </a:r>
          </a:p>
          <a:p>
            <a:r>
              <a:rPr lang="zh-CN" altLang="zh-CN" sz="1400" smtClean="0"/>
              <a:t>没有确定使用人员的采购全部为统一采购</a:t>
            </a:r>
          </a:p>
          <a:p>
            <a:r>
              <a:rPr lang="zh-CN" altLang="zh-CN" sz="1400" smtClean="0"/>
              <a:t>双击</a:t>
            </a:r>
            <a:r>
              <a:rPr lang="zh-CN" altLang="zh-CN" sz="1400"/>
              <a:t>表体物品类别（红字边框</a:t>
            </a:r>
            <a:r>
              <a:rPr lang="en-US" altLang="zh-CN" sz="1400"/>
              <a:t>2</a:t>
            </a:r>
            <a:r>
              <a:rPr lang="zh-CN" altLang="zh-CN" sz="1400"/>
              <a:t>部分），系统弹出清单输入（红字边框</a:t>
            </a:r>
            <a:r>
              <a:rPr lang="en-US" altLang="zh-CN" sz="1400"/>
              <a:t>3</a:t>
            </a:r>
            <a:r>
              <a:rPr lang="zh-CN" altLang="zh-CN" sz="1400"/>
              <a:t>部分）</a:t>
            </a:r>
          </a:p>
          <a:p>
            <a:r>
              <a:rPr lang="zh-CN" altLang="zh-CN" sz="1400"/>
              <a:t>在清单输入窗体，选择好 本次领料申请的物品类别，物品名称，数量</a:t>
            </a:r>
            <a:r>
              <a:rPr lang="zh-CN" altLang="zh-CN" sz="1400" smtClean="0"/>
              <a:t>，</a:t>
            </a:r>
            <a:endParaRPr lang="en-US" altLang="zh-CN" sz="1400" smtClean="0"/>
          </a:p>
          <a:p>
            <a:r>
              <a:rPr lang="zh-CN" altLang="zh-CN" sz="1400" smtClean="0"/>
              <a:t>对应</a:t>
            </a:r>
            <a:r>
              <a:rPr lang="zh-CN" altLang="zh-CN" sz="1400"/>
              <a:t>的财务科目以及备注等信息后，点击 确定 完成清单输入（红字边框</a:t>
            </a:r>
            <a:r>
              <a:rPr lang="en-US" altLang="zh-CN" sz="1400"/>
              <a:t>3</a:t>
            </a:r>
            <a:r>
              <a:rPr lang="zh-CN" altLang="zh-CN" sz="1400" smtClean="0"/>
              <a:t>部分）</a:t>
            </a:r>
            <a:r>
              <a:rPr lang="en-US" altLang="zh-CN" sz="1400" b="1" smtClean="0">
                <a:solidFill>
                  <a:srgbClr val="FF0000"/>
                </a:solidFill>
              </a:rPr>
              <a:t>【</a:t>
            </a:r>
            <a:r>
              <a:rPr lang="zh-CN" altLang="en-US" sz="1400" b="1" smtClean="0">
                <a:solidFill>
                  <a:srgbClr val="FF0000"/>
                </a:solidFill>
              </a:rPr>
              <a:t>如果添加的是新物品，则备注信息里面必须填写物品类别</a:t>
            </a:r>
            <a:r>
              <a:rPr lang="en-US" altLang="zh-CN" sz="1400" b="1" smtClean="0">
                <a:solidFill>
                  <a:srgbClr val="FF0000"/>
                </a:solidFill>
              </a:rPr>
              <a:t>】</a:t>
            </a:r>
          </a:p>
          <a:p>
            <a:r>
              <a:rPr lang="zh-CN" altLang="en-US" sz="1400" b="1" smtClean="0">
                <a:solidFill>
                  <a:srgbClr val="FF0066"/>
                </a:solidFill>
              </a:rPr>
              <a:t>如果库里面没有这个物品，则要点击新物品如右图添加临时物品（记得品牌输入到型号规格后面），最后点击保存之后会产生一个临时编号，提交至行政办公里面产生一个通知文件，让行政办曾菊老师来确认该物品的实际编号，待行政部曾老师确认为正式物品编号之后，该张请购单会自动把临时编号替换成正式编号，方可提交。</a:t>
            </a:r>
            <a:endParaRPr lang="zh-CN" altLang="zh-CN" sz="1400" b="1">
              <a:solidFill>
                <a:srgbClr val="FF0066"/>
              </a:solidFill>
            </a:endParaRPr>
          </a:p>
          <a:p>
            <a:r>
              <a:rPr lang="en-US" altLang="zh-CN" sz="1400" smtClean="0"/>
              <a:t>       2.</a:t>
            </a:r>
            <a:r>
              <a:rPr lang="zh-CN" altLang="zh-CN" sz="1400" smtClean="0"/>
              <a:t>有</a:t>
            </a:r>
            <a:r>
              <a:rPr lang="zh-CN" altLang="zh-CN" sz="1400"/>
              <a:t>合格供方报价单的存货可以直接 价 标记进行 合格供方采购</a:t>
            </a:r>
            <a:r>
              <a:rPr lang="zh-CN" altLang="zh-CN" sz="1400" smtClean="0"/>
              <a:t>。</a:t>
            </a:r>
            <a:endParaRPr lang="en-US" altLang="zh-CN" sz="1400" smtClean="0"/>
          </a:p>
          <a:p>
            <a:r>
              <a:rPr lang="en-US" altLang="zh-CN" sz="1400"/>
              <a:t> </a:t>
            </a:r>
            <a:r>
              <a:rPr lang="en-US" altLang="zh-CN" sz="1400" smtClean="0"/>
              <a:t>      3.</a:t>
            </a:r>
            <a:r>
              <a:rPr lang="zh-CN" altLang="en-US" sz="1400" b="1" smtClean="0">
                <a:solidFill>
                  <a:srgbClr val="FF0000"/>
                </a:solidFill>
              </a:rPr>
              <a:t>申请原因栏需要填写，否则会被退回 </a:t>
            </a:r>
            <a:endParaRPr lang="en-US" altLang="zh-CN" sz="1400" b="1" smtClean="0">
              <a:solidFill>
                <a:srgbClr val="FF0000"/>
              </a:solidFill>
            </a:endParaRPr>
          </a:p>
          <a:p>
            <a:r>
              <a:rPr lang="en-US" altLang="zh-CN" sz="1400">
                <a:solidFill>
                  <a:srgbClr val="FF0000"/>
                </a:solidFill>
              </a:rPr>
              <a:t> </a:t>
            </a:r>
            <a:r>
              <a:rPr lang="en-US" altLang="zh-CN" sz="1400" smtClean="0">
                <a:solidFill>
                  <a:srgbClr val="FF0000"/>
                </a:solidFill>
              </a:rPr>
              <a:t>      </a:t>
            </a:r>
            <a:r>
              <a:rPr lang="en-US" altLang="zh-CN" sz="1400" smtClean="0"/>
              <a:t>4.</a:t>
            </a:r>
            <a:r>
              <a:rPr lang="zh-CN" altLang="en-US" sz="1400" b="1" smtClean="0">
                <a:solidFill>
                  <a:srgbClr val="FF0000"/>
                </a:solidFill>
              </a:rPr>
              <a:t>每月</a:t>
            </a:r>
            <a:r>
              <a:rPr lang="en-US" altLang="zh-CN" sz="1400" b="1" smtClean="0">
                <a:solidFill>
                  <a:srgbClr val="FF0000"/>
                </a:solidFill>
              </a:rPr>
              <a:t>20</a:t>
            </a:r>
            <a:r>
              <a:rPr lang="zh-CN" altLang="en-US" sz="1400" b="1" smtClean="0">
                <a:solidFill>
                  <a:srgbClr val="FF0000"/>
                </a:solidFill>
              </a:rPr>
              <a:t>日（含）前提交下个月的临时物品申请，遇节假日顺延</a:t>
            </a:r>
            <a:endParaRPr lang="zh-CN" altLang="zh-CN" sz="1400" b="1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54" y="2243586"/>
            <a:ext cx="4210736" cy="210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13833</TotalTime>
  <Words>1232</Words>
  <Application>Microsoft Office PowerPoint</Application>
  <PresentationFormat>自定义</PresentationFormat>
  <Paragraphs>116</Paragraphs>
  <Slides>15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6" baseType="lpstr">
      <vt:lpstr>1_Office 主题</vt:lpstr>
      <vt:lpstr>PowerPoint 演示文稿</vt:lpstr>
      <vt:lpstr>PowerPoint 演示文稿</vt:lpstr>
      <vt:lpstr>一、OA系统安装登录</vt:lpstr>
      <vt:lpstr>PowerPoint 演示文稿</vt:lpstr>
      <vt:lpstr>一、OA系统安装登录</vt:lpstr>
      <vt:lpstr>二、出入库流程</vt:lpstr>
      <vt:lpstr>三、临时物品流程</vt:lpstr>
      <vt:lpstr>四、物资采购系统基础知识</vt:lpstr>
      <vt:lpstr>五、采购申请</vt:lpstr>
      <vt:lpstr>六、生成OA行政文件审批</vt:lpstr>
      <vt:lpstr>七、采购情况管理</vt:lpstr>
      <vt:lpstr>八、采购付款处理</vt:lpstr>
      <vt:lpstr>九、入库处理</vt:lpstr>
      <vt:lpstr>十、领用处理</vt:lpstr>
      <vt:lpstr>十、领料处理（领料出库）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【商务蓝】2016通用阶段工作计划PPT模板</dc:title>
  <dc:creator>鲁俊彦</dc:creator>
  <cp:lastModifiedBy>Owner</cp:lastModifiedBy>
  <cp:revision>1961</cp:revision>
  <cp:lastPrinted>2018-04-11T02:55:33Z</cp:lastPrinted>
  <dcterms:created xsi:type="dcterms:W3CDTF">2016-02-21T02:28:00Z</dcterms:created>
  <dcterms:modified xsi:type="dcterms:W3CDTF">2023-12-14T07:36:07Z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